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8" r:id="rId2"/>
    <p:sldId id="261" r:id="rId3"/>
    <p:sldId id="258" r:id="rId4"/>
    <p:sldId id="257" r:id="rId5"/>
    <p:sldId id="265" r:id="rId6"/>
    <p:sldId id="262" r:id="rId7"/>
    <p:sldId id="270" r:id="rId8"/>
    <p:sldId id="274" r:id="rId9"/>
    <p:sldId id="273" r:id="rId10"/>
    <p:sldId id="275" r:id="rId11"/>
    <p:sldId id="259" r:id="rId12"/>
  </p:sldIdLst>
  <p:sldSz cx="9144000" cy="6858000" type="screen4x3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660"/>
  </p:normalViewPr>
  <p:slideViewPr>
    <p:cSldViewPr snapToGrid="0">
      <p:cViewPr varScale="1">
        <p:scale>
          <a:sx n="73" d="100"/>
          <a:sy n="73" d="100"/>
        </p:scale>
        <p:origin x="127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0D7A23-1EA1-43DE-824E-0613E31377D3}" type="datetimeFigureOut">
              <a:rPr lang="ru-RU" smtClean="0"/>
              <a:t>09.07.2021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00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36F4E-BDBB-4662-B768-4C6683063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212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t>09.07.2021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25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t>09.07.2021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015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t>09.07.2021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846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t>09.07.2021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722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t>09.07.2021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96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t>09.07.2021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765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t>09.07.2021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333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t>09.07.2021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516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t>09.07.2021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757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t>09.07.2021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511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t>09.07.2021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01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12EAA-0744-4A65-8717-27AA0CF0498D}" type="datetimeFigureOut">
              <a:rPr lang="ru-RU" smtClean="0"/>
              <a:t>09.07.2021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D997D-3D9B-4C3A-AAA5-BB97333776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074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134448" y="104004"/>
            <a:ext cx="1008552" cy="918766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Control 1"/>
          <p:cNvSpPr>
            <a:spLocks noChangeArrowheads="1" noChangeShapeType="1"/>
          </p:cNvSpPr>
          <p:nvPr/>
        </p:nvSpPr>
        <p:spPr bwMode="auto">
          <a:xfrm>
            <a:off x="6627813" y="8743950"/>
            <a:ext cx="3365500" cy="2941638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615338" y="1217684"/>
            <a:ext cx="80541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ЕДИНЫЙ</a:t>
            </a:r>
            <a:r>
              <a:rPr kumimoji="0" lang="ru-RU" altLang="ru-RU" sz="54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54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ГОСУДАРСТВЕННЫЙ ЭКЗАМЕН</a:t>
            </a:r>
            <a:endParaRPr kumimoji="0" lang="ru-RU" altLang="ru-RU" sz="5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197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134448" y="104004"/>
            <a:ext cx="1008552" cy="918766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Прямоугольник 57"/>
          <p:cNvSpPr/>
          <p:nvPr/>
        </p:nvSpPr>
        <p:spPr>
          <a:xfrm>
            <a:off x="1164396" y="601301"/>
            <a:ext cx="67354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Сибгатуллина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Ляйсана</a:t>
            </a:r>
            <a:endParaRPr lang="ru-RU" sz="4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 defTabSz="914400"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250 баллов 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9" name="Таблица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547632"/>
              </p:ext>
            </p:extLst>
          </p:nvPr>
        </p:nvGraphicFramePr>
        <p:xfrm>
          <a:off x="811303" y="2349399"/>
          <a:ext cx="7628158" cy="23380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14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4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33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Тестовый</a:t>
                      </a:r>
                      <a:r>
                        <a:rPr lang="ru-RU" sz="20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балл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2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Английский язык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86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2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Обществознание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86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2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Русский язык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78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22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134448" y="104004"/>
            <a:ext cx="1008552" cy="918766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Прямоугольник 58"/>
          <p:cNvSpPr/>
          <p:nvPr/>
        </p:nvSpPr>
        <p:spPr>
          <a:xfrm>
            <a:off x="515087" y="76063"/>
            <a:ext cx="80541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Медалисты</a:t>
            </a:r>
          </a:p>
        </p:txBody>
      </p:sp>
      <p:graphicFrame>
        <p:nvGraphicFramePr>
          <p:cNvPr id="60" name="Таблица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988382"/>
              </p:ext>
            </p:extLst>
          </p:nvPr>
        </p:nvGraphicFramePr>
        <p:xfrm>
          <a:off x="306177" y="752198"/>
          <a:ext cx="8777438" cy="5986380"/>
        </p:xfrm>
        <a:graphic>
          <a:graphicData uri="http://schemas.openxmlformats.org/drawingml/2006/table">
            <a:tbl>
              <a:tblPr/>
              <a:tblGrid>
                <a:gridCol w="4388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87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4641">
                <a:tc rowSpan="2"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«Рыбно-Слободская СОШ № 2»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Куприянова Ксения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6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Халилова </a:t>
                      </a: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Адиля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641">
                <a:tc row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r>
                        <a:rPr lang="ru-RU" sz="1600" b="1" kern="14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600" b="1" kern="1400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Кугарчинская</a:t>
                      </a:r>
                      <a:r>
                        <a:rPr lang="ru-RU" sz="1600" b="1" kern="14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СОШ»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Галимова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Диляра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6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Загидуллина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Айгуль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6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Каримуллина </a:t>
                      </a: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Гульзида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6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Суниева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Зарина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46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Салахова </a:t>
                      </a: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Зиля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4641">
                <a:tc rowSpan="4"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«Рыбно-Слободская гимназия № 1"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Замалиева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Дильбар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46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Хазиева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Гульчачак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46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Ахметов  </a:t>
                      </a: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Адиль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46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Сунгатуллин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Булат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464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«Больше-</a:t>
                      </a: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Машляковская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СОШ</a:t>
                      </a:r>
                      <a:r>
                        <a:rPr lang="ru-RU" sz="1600" b="1" kern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Загидуллина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Айсылу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464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"Шумбутская СОШ"</a:t>
                      </a: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Галимуллин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Азат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464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"Верхне-</a:t>
                      </a:r>
                      <a:r>
                        <a:rPr lang="ru-RU" sz="1600" b="1" kern="14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Тимерлековская</a:t>
                      </a:r>
                      <a:r>
                        <a:rPr lang="ru-RU" sz="1600" b="1" kern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СОШ"</a:t>
                      </a: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Ханов </a:t>
                      </a: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Азат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464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Кутлу-Букашская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СОШ»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Хисамиева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Эндже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4641">
                <a:tc rowSpan="2"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«Масловская </a:t>
                      </a:r>
                      <a:r>
                        <a:rPr lang="ru-RU" sz="1600" b="1" kern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СОШ"</a:t>
                      </a: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Клементьева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Анастасия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4641">
                <a:tc vMerge="1"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Захарова Варвара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464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"Балыклы-Чукаевская СОШ"</a:t>
                      </a: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Мисфахова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Айсылу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4641">
                <a:tc rowSpan="2"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Биектауская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600" b="1" kern="1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СОШ"</a:t>
                      </a:r>
                    </a:p>
                  </a:txBody>
                  <a:tcPr marL="9124" marR="9124" marT="91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Гайнутдинова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Гузель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46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Хуснуллина</a:t>
                      </a:r>
                      <a:r>
                        <a:rPr lang="ru-RU" sz="16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kern="14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Алсу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24" marR="9124" marT="91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61" name="Control 1"/>
          <p:cNvSpPr>
            <a:spLocks noChangeArrowheads="1" noChangeShapeType="1"/>
          </p:cNvSpPr>
          <p:nvPr/>
        </p:nvSpPr>
        <p:spPr bwMode="auto">
          <a:xfrm>
            <a:off x="1897063" y="3219450"/>
            <a:ext cx="6562725" cy="3836988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98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134448" y="104004"/>
            <a:ext cx="1008552" cy="918766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Прямоугольник 57"/>
          <p:cNvSpPr/>
          <p:nvPr/>
        </p:nvSpPr>
        <p:spPr>
          <a:xfrm>
            <a:off x="1547665" y="121068"/>
            <a:ext cx="58326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altLang="ru-RU" sz="4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Количество</a:t>
            </a:r>
            <a:r>
              <a:rPr lang="ru-RU" altLang="ru-RU" sz="32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4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выпускников</a:t>
            </a:r>
            <a:endParaRPr lang="ru-RU" altLang="ru-RU" sz="40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59" name="Таблица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288163"/>
              </p:ext>
            </p:extLst>
          </p:nvPr>
        </p:nvGraphicFramePr>
        <p:xfrm>
          <a:off x="503277" y="1022770"/>
          <a:ext cx="8251332" cy="5728555"/>
        </p:xfrm>
        <a:graphic>
          <a:graphicData uri="http://schemas.openxmlformats.org/drawingml/2006/table">
            <a:tbl>
              <a:tblPr firstRow="1" firstCol="1" bandRow="1"/>
              <a:tblGrid>
                <a:gridCol w="6366108">
                  <a:extLst>
                    <a:ext uri="{9D8B030D-6E8A-4147-A177-3AD203B41FA5}">
                      <a16:colId xmlns:a16="http://schemas.microsoft.com/office/drawing/2014/main" val="2533326655"/>
                    </a:ext>
                  </a:extLst>
                </a:gridCol>
                <a:gridCol w="942612">
                  <a:extLst>
                    <a:ext uri="{9D8B030D-6E8A-4147-A177-3AD203B41FA5}">
                      <a16:colId xmlns:a16="http://schemas.microsoft.com/office/drawing/2014/main" val="786709018"/>
                    </a:ext>
                  </a:extLst>
                </a:gridCol>
                <a:gridCol w="9426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5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Количество участников ЕГЭ</a:t>
                      </a:r>
                      <a:endParaRPr lang="ru-RU" sz="2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093089"/>
                  </a:ext>
                </a:extLst>
              </a:tr>
              <a:tr h="41378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Русский язык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113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095899"/>
                  </a:ext>
                </a:extLst>
              </a:tr>
              <a:tr h="41378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Математика базовая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3762444"/>
                  </a:ext>
                </a:extLst>
              </a:tr>
              <a:tr h="41378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Математика профильная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58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258375"/>
                  </a:ext>
                </a:extLst>
              </a:tr>
              <a:tr h="41378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Физика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7710323"/>
                  </a:ext>
                </a:extLst>
              </a:tr>
              <a:tr h="41378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Химия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78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Информатика и ИКТ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378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Биология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378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История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378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География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378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Английский язык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378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Обществознание</a:t>
                      </a:r>
                      <a:endParaRPr lang="ru-RU" sz="1600" b="1" kern="14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378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Литература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ru-RU" sz="24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  <a:endParaRPr lang="ru-RU" sz="1600" b="1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38" marR="9538" marT="953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468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134448" y="104004"/>
            <a:ext cx="1008552" cy="918766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1" t="3380" r="11315" b="6797"/>
          <a:stretch/>
        </p:blipFill>
        <p:spPr bwMode="auto">
          <a:xfrm>
            <a:off x="291115" y="2874369"/>
            <a:ext cx="4850148" cy="3859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175" y="1165628"/>
            <a:ext cx="5514528" cy="305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" name="Прямоугольник 61"/>
          <p:cNvSpPr/>
          <p:nvPr/>
        </p:nvSpPr>
        <p:spPr>
          <a:xfrm>
            <a:off x="1304144" y="287858"/>
            <a:ext cx="62359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altLang="ru-RU" sz="4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Трансляция «СМОТРИЕГЭ»</a:t>
            </a:r>
            <a:endParaRPr lang="ru-RU" altLang="ru-RU" sz="40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580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134448" y="104004"/>
            <a:ext cx="1008552" cy="918766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Прямоугольник 59"/>
          <p:cNvSpPr/>
          <p:nvPr/>
        </p:nvSpPr>
        <p:spPr>
          <a:xfrm>
            <a:off x="1547665" y="287858"/>
            <a:ext cx="58326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altLang="ru-RU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Результаты ЕГЭ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709571"/>
              </p:ext>
            </p:extLst>
          </p:nvPr>
        </p:nvGraphicFramePr>
        <p:xfrm>
          <a:off x="586749" y="1214198"/>
          <a:ext cx="8107545" cy="5351493"/>
        </p:xfrm>
        <a:graphic>
          <a:graphicData uri="http://schemas.openxmlformats.org/drawingml/2006/table">
            <a:tbl>
              <a:tblPr/>
              <a:tblGrid>
                <a:gridCol w="2733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1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1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11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11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698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9375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Предмет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2019 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2020 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Разница  среднего балла ЕГЭ района за два года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9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район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район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706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Русский язык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71,26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74,25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72,09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74,91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/>
                        </a:rPr>
                        <a:t>+0.83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706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Математика профильная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58,67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64,43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58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59,95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-0,67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706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Физика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56,4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60,32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51,71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-4,69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706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Химия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69,95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64,95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60,57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/>
                        </a:rPr>
                        <a:t>60,36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-9,38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8706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Информатика и ИКТ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67,67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69,6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88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/>
                        </a:rPr>
                        <a:t>67,01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/>
                        </a:rPr>
                        <a:t>+20.33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8706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Биология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62,32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58,53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57,7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/>
                        </a:rPr>
                        <a:t>56,66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-4.62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8706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История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63,11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59,26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65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/>
                        </a:rPr>
                        <a:t>64,61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/>
                        </a:rPr>
                        <a:t>+1.89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8706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География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73,5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/>
                        </a:rPr>
                        <a:t>68,85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/>
                        </a:rPr>
                        <a:t>+18.5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8706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Английский язык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80,67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80,43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67,78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77,01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-12.89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8706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Обществознание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59,13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61,25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61,5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63,72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/>
                        </a:rPr>
                        <a:t>+2.37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8706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Литература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64,13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71,2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67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70,62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/>
                        </a:rPr>
                        <a:t>+2.87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601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134448" y="104004"/>
            <a:ext cx="1008552" cy="918766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513692"/>
              </p:ext>
            </p:extLst>
          </p:nvPr>
        </p:nvGraphicFramePr>
        <p:xfrm>
          <a:off x="615338" y="880322"/>
          <a:ext cx="8078958" cy="5640398"/>
        </p:xfrm>
        <a:graphic>
          <a:graphicData uri="http://schemas.openxmlformats.org/drawingml/2006/table">
            <a:tbl>
              <a:tblPr/>
              <a:tblGrid>
                <a:gridCol w="4501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34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07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Предметы</a:t>
                      </a:r>
                      <a:endParaRPr lang="ru-RU" sz="2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2019</a:t>
                      </a:r>
                      <a:endParaRPr lang="ru-RU" sz="32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  <a:endParaRPr lang="ru-RU" sz="32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47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Русский язык</a:t>
                      </a:r>
                      <a:endParaRPr lang="ru-RU" sz="1600" kern="14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47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Математика профильная</a:t>
                      </a:r>
                      <a:endParaRPr lang="ru-RU" sz="1600" kern="14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47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Физика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47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Химия</a:t>
                      </a:r>
                      <a:endParaRPr lang="ru-RU" sz="1600" kern="14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47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Информатика и ИКТ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47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Биология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747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История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747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География</a:t>
                      </a:r>
                      <a:endParaRPr lang="ru-RU" sz="1600" kern="14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747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Английский язык</a:t>
                      </a:r>
                      <a:endParaRPr lang="ru-RU" sz="1600" kern="14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747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Обществознание</a:t>
                      </a:r>
                      <a:endParaRPr lang="ru-RU" sz="1600" kern="14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747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Литература</a:t>
                      </a:r>
                      <a:endParaRPr lang="ru-RU" sz="1600" kern="14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747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Общее по району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b="1" kern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 (53,09)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400" b="1" kern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 (48,86)</a:t>
                      </a:r>
                      <a:endParaRPr lang="ru-RU" sz="16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9" name="Control 1"/>
          <p:cNvSpPr>
            <a:spLocks noChangeArrowheads="1" noChangeShapeType="1"/>
          </p:cNvSpPr>
          <p:nvPr/>
        </p:nvSpPr>
        <p:spPr bwMode="auto">
          <a:xfrm>
            <a:off x="6627813" y="8743950"/>
            <a:ext cx="3365500" cy="2941638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467544" y="138393"/>
            <a:ext cx="80541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Высокобалльники</a:t>
            </a:r>
            <a:endParaRPr kumimoji="0" lang="ru-RU" altLang="ru-RU" sz="4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441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134448" y="104004"/>
            <a:ext cx="1008552" cy="918766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Прямоугольник 57"/>
          <p:cNvSpPr/>
          <p:nvPr/>
        </p:nvSpPr>
        <p:spPr>
          <a:xfrm>
            <a:off x="1349116" y="585721"/>
            <a:ext cx="650573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Сунгатуллин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Булат</a:t>
            </a:r>
          </a:p>
          <a:p>
            <a:pPr lvl="0" algn="ctr" defTabSz="914400"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277 баллов 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1" name="Таблица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071649"/>
              </p:ext>
            </p:extLst>
          </p:nvPr>
        </p:nvGraphicFramePr>
        <p:xfrm>
          <a:off x="811304" y="2173576"/>
          <a:ext cx="7446345" cy="28497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11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5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40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Тестовый</a:t>
                      </a:r>
                      <a:r>
                        <a:rPr lang="ru-RU" sz="20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балл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69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Химия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99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93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Биология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89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93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Русский язык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89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889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134448" y="104004"/>
            <a:ext cx="1008552" cy="918766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Прямоугольник 57"/>
          <p:cNvSpPr/>
          <p:nvPr/>
        </p:nvSpPr>
        <p:spPr>
          <a:xfrm>
            <a:off x="1164396" y="571467"/>
            <a:ext cx="65705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Валиахметова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Сюмбель</a:t>
            </a:r>
            <a:endParaRPr lang="ru-RU" sz="4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 defTabSz="914400"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336 баллов 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1" name="Таблица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316297"/>
              </p:ext>
            </p:extLst>
          </p:nvPr>
        </p:nvGraphicFramePr>
        <p:xfrm>
          <a:off x="811304" y="2349399"/>
          <a:ext cx="7628157" cy="27062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99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86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33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Тестовый</a:t>
                      </a:r>
                      <a:r>
                        <a:rPr lang="ru-RU" sz="20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балл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2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Русский язык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66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2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Литература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94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2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Английский язык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84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2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Обществознание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92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406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134448" y="104004"/>
            <a:ext cx="1008552" cy="918766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Прямоугольник 57"/>
          <p:cNvSpPr/>
          <p:nvPr/>
        </p:nvSpPr>
        <p:spPr>
          <a:xfrm>
            <a:off x="1164396" y="611024"/>
            <a:ext cx="64655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Магизова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Адиля</a:t>
            </a:r>
            <a:endParaRPr lang="ru-RU" sz="4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 defTabSz="914400"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231 баллов 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1" name="Таблица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818984"/>
              </p:ext>
            </p:extLst>
          </p:nvPr>
        </p:nvGraphicFramePr>
        <p:xfrm>
          <a:off x="811305" y="2349399"/>
          <a:ext cx="7446344" cy="23380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23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231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33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Тестовый</a:t>
                      </a:r>
                      <a:r>
                        <a:rPr lang="ru-RU" sz="20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балл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255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Русский язык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82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2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Обществознание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81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2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Математика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68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424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134448" y="104004"/>
            <a:ext cx="1008552" cy="918766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Прямоугольник 57"/>
          <p:cNvSpPr/>
          <p:nvPr/>
        </p:nvSpPr>
        <p:spPr>
          <a:xfrm>
            <a:off x="1503074" y="482022"/>
            <a:ext cx="59286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Миннигалеев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Радиф</a:t>
            </a:r>
            <a:endParaRPr lang="ru-RU" sz="4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 defTabSz="914400"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239 баллов 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1" name="Таблица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530767"/>
              </p:ext>
            </p:extLst>
          </p:nvPr>
        </p:nvGraphicFramePr>
        <p:xfrm>
          <a:off x="811301" y="2349399"/>
          <a:ext cx="7568200" cy="24494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8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4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33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Тестовый</a:t>
                      </a:r>
                      <a:r>
                        <a:rPr lang="ru-RU" sz="20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балл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6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Русский язык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87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2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Математика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80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2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Физика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72</a:t>
                      </a:r>
                      <a:endParaRPr lang="ru-RU" sz="2000" b="1" i="0" u="none" strike="noStrike" dirty="0">
                        <a:solidFill>
                          <a:srgbClr val="A8246E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202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572</TotalTime>
  <Words>478</Words>
  <Application>Microsoft Office PowerPoint</Application>
  <PresentationFormat>Экран (4:3)</PresentationFormat>
  <Paragraphs>252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44</cp:revision>
  <cp:lastPrinted>2019-08-16T12:57:39Z</cp:lastPrinted>
  <dcterms:created xsi:type="dcterms:W3CDTF">2019-08-16T12:33:51Z</dcterms:created>
  <dcterms:modified xsi:type="dcterms:W3CDTF">2021-07-09T06:11:44Z</dcterms:modified>
</cp:coreProperties>
</file>